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  <p:sldId id="275" r:id="rId5"/>
    <p:sldId id="259" r:id="rId6"/>
    <p:sldId id="273" r:id="rId7"/>
    <p:sldId id="274" r:id="rId8"/>
    <p:sldId id="276" r:id="rId9"/>
    <p:sldId id="262" r:id="rId10"/>
    <p:sldId id="278" r:id="rId11"/>
    <p:sldId id="277" r:id="rId12"/>
    <p:sldId id="281" r:id="rId13"/>
    <p:sldId id="265" r:id="rId14"/>
    <p:sldId id="282" r:id="rId15"/>
    <p:sldId id="268" r:id="rId16"/>
    <p:sldId id="261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D9AB"/>
    <a:srgbClr val="5DAA68"/>
    <a:srgbClr val="58A173"/>
    <a:srgbClr val="A6D687"/>
    <a:srgbClr val="D0DCC6"/>
    <a:srgbClr val="ECCAAD"/>
    <a:srgbClr val="D9BEAD"/>
    <a:srgbClr val="D7B39B"/>
    <a:srgbClr val="596167"/>
    <a:srgbClr val="2F81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556" y="344"/>
      </p:cViewPr>
      <p:guideLst>
        <p:guide orient="horz" pos="213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NG素材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8044" y="1829959"/>
            <a:ext cx="3581843" cy="5568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3028315" y="1829435"/>
            <a:ext cx="66713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solidFill>
                  <a:srgbClr val="2F816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Junit-</a:t>
            </a:r>
            <a:r>
              <a:rPr lang="zh-CN" altLang="en-US" sz="7200" dirty="0">
                <a:solidFill>
                  <a:srgbClr val="2F816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单元测试</a:t>
            </a:r>
            <a:endParaRPr lang="zh-CN" altLang="en-US" sz="7200" dirty="0">
              <a:solidFill>
                <a:srgbClr val="2F816F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19911" y="4047404"/>
            <a:ext cx="275217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栾锋</a:t>
            </a:r>
            <a:endParaRPr lang="zh-CN" altLang="en-US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28315" y="1607820"/>
            <a:ext cx="6670675" cy="2997835"/>
          </a:xfrm>
          <a:prstGeom prst="rect">
            <a:avLst/>
          </a:prstGeom>
          <a:noFill/>
          <a:ln w="25400">
            <a:solidFill>
              <a:srgbClr val="D0D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NG素材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7924" y="2514600"/>
            <a:ext cx="1643350" cy="2994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PNG素材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62" y="1422399"/>
            <a:ext cx="2316437" cy="3601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16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419100" y="190500"/>
            <a:ext cx="3552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常用断言（</a:t>
            </a:r>
            <a:r>
              <a:rPr lang="en-US" altLang="zh-CN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Assertions</a:t>
            </a:r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）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328795" y="1480185"/>
            <a:ext cx="75482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  <a:p>
            <a:endParaRPr lang="zh-CN" altLang="en-US"/>
          </a:p>
          <a:p>
            <a:endParaRPr lang="en-US" altLang="zh-CN"/>
          </a:p>
        </p:txBody>
      </p:sp>
      <p:graphicFrame>
        <p:nvGraphicFramePr>
          <p:cNvPr id="9" name="表格 8"/>
          <p:cNvGraphicFramePr/>
          <p:nvPr>
            <p:custDataLst>
              <p:tags r:id="rId3"/>
            </p:custDataLst>
          </p:nvPr>
        </p:nvGraphicFramePr>
        <p:xfrm>
          <a:off x="3971290" y="727075"/>
          <a:ext cx="8242300" cy="57791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6120"/>
                <a:gridCol w="6266180"/>
              </a:tblGrid>
              <a:tr h="558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常用断言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描述</a:t>
                      </a:r>
                      <a:endParaRPr lang="zh-CN" altLang="en-US"/>
                    </a:p>
                  </a:txBody>
                  <a:tcPr anchor="ctr" anchorCtr="0"/>
                </a:tc>
              </a:tr>
              <a:tr h="56197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assertTrue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运行结果</a:t>
                      </a:r>
                      <a:r>
                        <a:rPr lang="en-US" altLang="zh-CN" sz="1600"/>
                        <a:t>true</a:t>
                      </a:r>
                      <a:endParaRPr lang="en-US" altLang="zh-CN" sz="1600"/>
                    </a:p>
                  </a:txBody>
                  <a:tcPr anchor="ctr" anchorCtr="0"/>
                </a:tc>
              </a:tr>
              <a:tr h="3403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assertNull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运行结果</a:t>
                      </a:r>
                      <a:r>
                        <a:rPr lang="en-US" altLang="zh-CN" sz="1600"/>
                        <a:t>null</a:t>
                      </a:r>
                      <a:endParaRPr lang="en-US" altLang="zh-CN" sz="1600"/>
                    </a:p>
                  </a:txBody>
                  <a:tcPr anchor="ctr" anchorCtr="0"/>
                </a:tc>
              </a:tr>
              <a:tr h="40259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assertNotNull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运行结果不能为</a:t>
                      </a:r>
                      <a:r>
                        <a:rPr lang="en-US" altLang="zh-CN" sz="1600"/>
                        <a:t>null</a:t>
                      </a:r>
                      <a:endParaRPr lang="en-US" altLang="zh-CN" sz="1600"/>
                    </a:p>
                  </a:txBody>
                  <a:tcPr anchor="ctr" anchorCtr="0"/>
                </a:tc>
              </a:tr>
              <a:tr h="2349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assertEquals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两个对象是否相等，类似字符串</a:t>
                      </a:r>
                      <a:r>
                        <a:rPr lang="en-US" altLang="zh-CN" sz="1600"/>
                        <a:t>equals</a:t>
                      </a:r>
                      <a:endParaRPr lang="en-US" altLang="zh-CN" sz="1600"/>
                    </a:p>
                  </a:txBody>
                  <a:tcPr anchor="ctr" anchorCtr="0"/>
                </a:tc>
              </a:tr>
              <a:tr h="4368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assertNotEquals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两个对象不相等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  <a:tr h="3568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assertArrayEquals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两个数组是否相等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  <a:tr h="47180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assertSame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两个对象引用是否相等，类似</a:t>
                      </a:r>
                      <a:r>
                        <a:rPr lang="en-US" altLang="zh-CN" sz="1600"/>
                        <a:t>==</a:t>
                      </a:r>
                      <a:r>
                        <a:rPr lang="zh-CN" altLang="en-US" sz="1600"/>
                        <a:t>比较两个对象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  <a:tr h="3098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>
                          <a:sym typeface="+mn-ea"/>
                        </a:rPr>
                        <a:t>assertNotSame</a:t>
                      </a:r>
                      <a:endParaRPr lang="en-US" altLang="zh-CN" sz="1600">
                        <a:sym typeface="+mn-ea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两个对象引用是否不想等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  <a:tr h="4013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assertFalse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运行结果为</a:t>
                      </a:r>
                      <a:r>
                        <a:rPr lang="en-US" altLang="zh-CN" sz="1600"/>
                        <a:t>false</a:t>
                      </a:r>
                      <a:endParaRPr lang="en-US" altLang="zh-CN" sz="1600"/>
                    </a:p>
                  </a:txBody>
                  <a:tcPr anchor="ctr" anchorCtr="0"/>
                </a:tc>
              </a:tr>
              <a:tr h="2806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assertThrows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运行结果抛出期望异常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  <a:tr h="41973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assertDoesNotThrows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运行结果不抛出期望异常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  <a:tr h="3505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assertTimeout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期望超时时间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  <a:tr h="4724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assertAll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聚合几个期望，可以进行分组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469900" y="317501"/>
            <a:ext cx="2717800" cy="1638300"/>
          </a:xfrm>
          <a:prstGeom prst="rect">
            <a:avLst/>
          </a:prstGeom>
          <a:noFill/>
          <a:ln w="12700">
            <a:solidFill>
              <a:srgbClr val="A6D6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622300" y="469901"/>
            <a:ext cx="2717800" cy="1591988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972984" y="673100"/>
            <a:ext cx="23544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目录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074" name="Picture 2" descr="PNG素材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8044" y="1625225"/>
            <a:ext cx="2411496" cy="439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椭圆 3"/>
          <p:cNvSpPr/>
          <p:nvPr/>
        </p:nvSpPr>
        <p:spPr>
          <a:xfrm>
            <a:off x="3586371" y="3383088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思源宋体" panose="02020700000000000000" pitchFamily="18" charset="-122"/>
                <a:ea typeface="思源宋体" panose="02020700000000000000" pitchFamily="18" charset="-122"/>
              </a:rPr>
              <a:t>3</a:t>
            </a:r>
            <a:endParaRPr lang="en-US" altLang="zh-CN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661535" y="3383280"/>
            <a:ext cx="36861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pc="300" dirty="0">
                <a:solidFill>
                  <a:srgbClr val="2F816F"/>
                </a:solidFill>
              </a:rPr>
              <a:t>Junit</a:t>
            </a:r>
            <a:r>
              <a:rPr lang="zh-CN" altLang="en-US" sz="3200" spc="300" dirty="0">
                <a:solidFill>
                  <a:srgbClr val="2F816F"/>
                </a:solidFill>
              </a:rPr>
              <a:t>编写测试</a:t>
            </a:r>
            <a:endParaRPr lang="zh-CN" altLang="en-US" sz="3200" spc="300" dirty="0">
              <a:solidFill>
                <a:srgbClr val="2F816F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085133" y="1449419"/>
            <a:ext cx="174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CONTENT</a:t>
            </a:r>
            <a:endParaRPr lang="zh-CN" altLang="en-US" sz="2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同心圆 5"/>
          <p:cNvSpPr/>
          <p:nvPr/>
        </p:nvSpPr>
        <p:spPr>
          <a:xfrm>
            <a:off x="7188200" y="1381802"/>
            <a:ext cx="4049329" cy="3995157"/>
          </a:xfrm>
          <a:prstGeom prst="donut">
            <a:avLst>
              <a:gd name="adj" fmla="val 7902"/>
            </a:avLst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7700184" y="1879808"/>
            <a:ext cx="3025360" cy="3025360"/>
          </a:xfrm>
          <a:prstGeom prst="ellipse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932191" y="1743889"/>
            <a:ext cx="4566909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1. openjdk8</a:t>
            </a:r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2. Intellij Idea</a:t>
            </a:r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3. apache maven</a:t>
            </a:r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4. git</a:t>
            </a:r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演示代码地址</a:t>
            </a:r>
            <a:endParaRPr lang="zh-CN" altLang="en-US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419100" y="190500"/>
            <a:ext cx="1371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环境准备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469900" y="317501"/>
            <a:ext cx="2717800" cy="1638300"/>
          </a:xfrm>
          <a:prstGeom prst="rect">
            <a:avLst/>
          </a:prstGeom>
          <a:noFill/>
          <a:ln w="12700">
            <a:solidFill>
              <a:srgbClr val="A6D6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622300" y="469901"/>
            <a:ext cx="2717800" cy="1591988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972984" y="673100"/>
            <a:ext cx="23544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目录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074" name="Picture 2" descr="PNG素材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8044" y="1625225"/>
            <a:ext cx="2411496" cy="439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椭圆 3"/>
          <p:cNvSpPr/>
          <p:nvPr/>
        </p:nvSpPr>
        <p:spPr>
          <a:xfrm>
            <a:off x="3586371" y="3383088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思源宋体" panose="02020700000000000000" pitchFamily="18" charset="-122"/>
                <a:ea typeface="思源宋体" panose="02020700000000000000" pitchFamily="18" charset="-122"/>
              </a:rPr>
              <a:t>4</a:t>
            </a:r>
            <a:endParaRPr lang="en-US" altLang="zh-CN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661535" y="3383280"/>
            <a:ext cx="36861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pc="300" dirty="0">
                <a:solidFill>
                  <a:srgbClr val="2F816F"/>
                </a:solidFill>
                <a:sym typeface="+mn-ea"/>
              </a:rPr>
              <a:t>项目具体测试</a:t>
            </a:r>
            <a:endParaRPr lang="zh-CN" altLang="en-US" sz="3200" spc="300" dirty="0">
              <a:solidFill>
                <a:srgbClr val="2F816F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085133" y="1449419"/>
            <a:ext cx="174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CONTENT</a:t>
            </a:r>
            <a:endParaRPr lang="zh-CN" altLang="en-US" sz="2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PNG素材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949" y="841142"/>
            <a:ext cx="2547260" cy="3960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5245100" y="1315333"/>
            <a:ext cx="5702300" cy="1409700"/>
          </a:xfrm>
          <a:prstGeom prst="rect">
            <a:avLst/>
          </a:prstGeom>
          <a:noFill/>
          <a:ln w="25400">
            <a:solidFill>
              <a:srgbClr val="BAD9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5245100" y="3153962"/>
            <a:ext cx="5702300" cy="1409700"/>
          </a:xfrm>
          <a:prstGeom prst="rect">
            <a:avLst/>
          </a:prstGeom>
          <a:noFill/>
          <a:ln w="25400">
            <a:solidFill>
              <a:srgbClr val="BAD9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387622" y="1469010"/>
            <a:ext cx="215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5DAA68"/>
                </a:solidFill>
                <a:latin typeface="思源宋体" panose="02020700000000000000" pitchFamily="18" charset="-122"/>
                <a:ea typeface="思源宋体" panose="02020700000000000000" pitchFamily="18" charset="-122"/>
              </a:rPr>
              <a:t>你的标题</a:t>
            </a:r>
            <a:endParaRPr lang="zh-CN" altLang="en-US" sz="2400" dirty="0">
              <a:solidFill>
                <a:srgbClr val="5DAA68"/>
              </a:solidFill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387622" y="1897939"/>
            <a:ext cx="54172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Lorem ipsum dolor sit amet, consectetuer adipiscing elit. Maecenas porttitor congue massa. 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5387622" y="3293795"/>
            <a:ext cx="215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5DAA68"/>
                </a:solidFill>
                <a:latin typeface="思源宋体" panose="02020700000000000000" pitchFamily="18" charset="-122"/>
                <a:ea typeface="思源宋体" panose="02020700000000000000" pitchFamily="18" charset="-122"/>
              </a:rPr>
              <a:t>你的标题</a:t>
            </a:r>
            <a:endParaRPr lang="zh-CN" altLang="en-US" sz="2400" dirty="0">
              <a:solidFill>
                <a:srgbClr val="5DAA68"/>
              </a:solidFill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387622" y="3722724"/>
            <a:ext cx="54172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Lorem ipsum dolor sit amet, consectetuer adipiscing elit. Maecenas porttitor congue massa. 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907822" y="5134254"/>
            <a:ext cx="215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5DAA68"/>
                </a:solidFill>
                <a:latin typeface="思源宋体" panose="02020700000000000000" pitchFamily="18" charset="-122"/>
                <a:ea typeface="思源宋体" panose="02020700000000000000" pitchFamily="18" charset="-122"/>
              </a:rPr>
              <a:t>你的标题</a:t>
            </a:r>
            <a:endParaRPr lang="zh-CN" altLang="en-US" sz="2400" dirty="0">
              <a:solidFill>
                <a:srgbClr val="5DAA68"/>
              </a:solidFill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907822" y="5474783"/>
            <a:ext cx="90395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consectetuer adipiscing elit. Maecenas porttitor congue massa. </a:t>
            </a:r>
            <a:r>
              <a:rPr lang="en-US" altLang="zh-CN" dirty="0" err="1" smtClean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purus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lectus malesuada libero, sit amet commodo magna eros quis </a:t>
            </a:r>
            <a:r>
              <a:rPr lang="en-US" altLang="zh-CN" dirty="0" err="1" smtClean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urna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</a:t>
            </a:r>
            <a:endParaRPr lang="en-US" altLang="zh-CN" dirty="0" smtClean="0">
              <a:solidFill>
                <a:schemeClr val="bg1">
                  <a:lumMod val="50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1778000" y="5134254"/>
            <a:ext cx="0" cy="1028700"/>
          </a:xfrm>
          <a:prstGeom prst="line">
            <a:avLst/>
          </a:prstGeom>
          <a:ln w="38100">
            <a:solidFill>
              <a:srgbClr val="BAD9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419100" y="190500"/>
            <a:ext cx="1371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你的标题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977900" y="2032000"/>
            <a:ext cx="10744200" cy="2552700"/>
          </a:xfrm>
          <a:prstGeom prst="rect">
            <a:avLst/>
          </a:prstGeom>
          <a:noFill/>
          <a:ln w="25400">
            <a:solidFill>
              <a:srgbClr val="D0D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50" name="Picture 2" descr="PNG素材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900" y="2450488"/>
            <a:ext cx="2054293" cy="3193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3162300" y="2137646"/>
            <a:ext cx="5867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>
                <a:solidFill>
                  <a:srgbClr val="2F816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谢</a:t>
            </a:r>
            <a:r>
              <a:rPr lang="zh-CN" altLang="en-US" sz="7200" dirty="0" smtClean="0">
                <a:solidFill>
                  <a:srgbClr val="2F816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谢观赏</a:t>
            </a:r>
            <a:endParaRPr lang="zh-CN" altLang="en-US" sz="7200" dirty="0">
              <a:solidFill>
                <a:srgbClr val="2F816F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249887" y="3337975"/>
            <a:ext cx="59322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>
                    <a:lumMod val="6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consectetuer adipiscing elit. Maecenas porttitor congue massa. </a:t>
            </a:r>
            <a:endParaRPr lang="zh-CN" altLang="en-US" dirty="0">
              <a:solidFill>
                <a:schemeClr val="bg1">
                  <a:lumMod val="6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719911" y="4047404"/>
            <a:ext cx="2752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授</a:t>
            </a:r>
            <a:r>
              <a:rPr lang="zh-CN" altLang="en-US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课老师：</a:t>
            </a:r>
            <a:r>
              <a:rPr lang="en-US" altLang="zh-CN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xxx</a:t>
            </a:r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469900" y="317501"/>
            <a:ext cx="2717800" cy="1638300"/>
          </a:xfrm>
          <a:prstGeom prst="rect">
            <a:avLst/>
          </a:prstGeom>
          <a:noFill/>
          <a:ln w="12700">
            <a:solidFill>
              <a:srgbClr val="A6D6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622300" y="469901"/>
            <a:ext cx="2717800" cy="1591988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972984" y="673100"/>
            <a:ext cx="23544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目录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074" name="Picture 2" descr="PNG素材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8044" y="1625225"/>
            <a:ext cx="2411496" cy="439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椭圆 3"/>
          <p:cNvSpPr/>
          <p:nvPr/>
        </p:nvSpPr>
        <p:spPr>
          <a:xfrm>
            <a:off x="4160411" y="1835593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latin typeface="思源宋体" panose="02020700000000000000" pitchFamily="18" charset="-122"/>
                <a:ea typeface="思源宋体" panose="02020700000000000000" pitchFamily="18" charset="-122"/>
              </a:rPr>
              <a:t>1</a:t>
            </a:r>
            <a:endParaRPr lang="zh-CN" altLang="en-US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4160411" y="2957443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思源宋体" panose="02020700000000000000" pitchFamily="18" charset="-122"/>
                <a:ea typeface="思源宋体" panose="02020700000000000000" pitchFamily="18" charset="-122"/>
              </a:rPr>
              <a:t>2</a:t>
            </a:r>
            <a:endParaRPr lang="zh-CN" altLang="en-US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4160411" y="4079293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latin typeface="思源宋体" panose="02020700000000000000" pitchFamily="18" charset="-122"/>
                <a:ea typeface="思源宋体" panose="02020700000000000000" pitchFamily="18" charset="-122"/>
              </a:rPr>
              <a:t>3</a:t>
            </a:r>
            <a:endParaRPr lang="zh-CN" altLang="en-US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160411" y="5201143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latin typeface="思源宋体" panose="02020700000000000000" pitchFamily="18" charset="-122"/>
                <a:ea typeface="思源宋体" panose="02020700000000000000" pitchFamily="18" charset="-122"/>
              </a:rPr>
              <a:t>4</a:t>
            </a:r>
            <a:endParaRPr lang="zh-CN" altLang="en-US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924732" y="1769500"/>
            <a:ext cx="257478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F816F"/>
                </a:solidFill>
              </a:rPr>
              <a:t>初识</a:t>
            </a:r>
            <a:r>
              <a:rPr lang="en-US" altLang="zh-CN" sz="2400" spc="300" dirty="0">
                <a:solidFill>
                  <a:srgbClr val="2F816F"/>
                </a:solidFill>
              </a:rPr>
              <a:t>Junit</a:t>
            </a:r>
            <a:endParaRPr lang="en-US" altLang="zh-CN" sz="2400" spc="300" dirty="0">
              <a:solidFill>
                <a:srgbClr val="2F816F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924425" y="2061845"/>
            <a:ext cx="31540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spc="300" dirty="0">
                <a:solidFill>
                  <a:schemeClr val="bg1">
                    <a:lumMod val="65000"/>
                  </a:schemeClr>
                </a:solidFill>
              </a:rPr>
              <a:t>Junit</a:t>
            </a:r>
            <a:r>
              <a:rPr lang="zh-CN" altLang="en-US" sz="1600" spc="300" dirty="0">
                <a:solidFill>
                  <a:schemeClr val="bg1">
                    <a:lumMod val="65000"/>
                  </a:schemeClr>
                </a:solidFill>
              </a:rPr>
              <a:t>的目标，概述，特点</a:t>
            </a:r>
            <a:endParaRPr lang="zh-CN" altLang="en-US" sz="1600" spc="3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924733" y="2902393"/>
            <a:ext cx="25747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pc="300" dirty="0">
                <a:solidFill>
                  <a:srgbClr val="2F816F"/>
                </a:solidFill>
              </a:rPr>
              <a:t>Junit</a:t>
            </a:r>
            <a:r>
              <a:rPr lang="zh-CN" altLang="en-US" sz="2400" spc="300" dirty="0">
                <a:solidFill>
                  <a:srgbClr val="2F816F"/>
                </a:solidFill>
              </a:rPr>
              <a:t>常用注解</a:t>
            </a:r>
            <a:endParaRPr lang="zh-CN" altLang="en-US" sz="2400" spc="300" dirty="0">
              <a:solidFill>
                <a:srgbClr val="2F816F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924425" y="3194685"/>
            <a:ext cx="472630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spc="300" dirty="0">
                <a:solidFill>
                  <a:schemeClr val="bg1">
                    <a:lumMod val="65000"/>
                  </a:schemeClr>
                </a:solidFill>
              </a:rPr>
              <a:t>@BeforeClass @Before @Test @After </a:t>
            </a:r>
            <a:endParaRPr lang="en-US" altLang="zh-CN" sz="1600" spc="3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924733" y="4035286"/>
            <a:ext cx="25747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pc="300" dirty="0">
                <a:solidFill>
                  <a:srgbClr val="2F816F"/>
                </a:solidFill>
              </a:rPr>
              <a:t>Junit</a:t>
            </a:r>
            <a:r>
              <a:rPr lang="zh-CN" altLang="en-US" sz="2400" spc="300" dirty="0">
                <a:solidFill>
                  <a:srgbClr val="2F816F"/>
                </a:solidFill>
              </a:rPr>
              <a:t>编写测试</a:t>
            </a:r>
            <a:endParaRPr lang="zh-CN" altLang="en-US" sz="2400" spc="300" dirty="0">
              <a:solidFill>
                <a:srgbClr val="2F816F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924733" y="4327674"/>
            <a:ext cx="26416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spc="300" dirty="0">
                <a:solidFill>
                  <a:schemeClr val="bg1">
                    <a:lumMod val="65000"/>
                  </a:schemeClr>
                </a:solidFill>
              </a:rPr>
              <a:t>常见测试演示</a:t>
            </a:r>
            <a:endParaRPr lang="zh-CN" altLang="en-US" sz="1600" spc="3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924733" y="5168179"/>
            <a:ext cx="25747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F816F"/>
                </a:solidFill>
              </a:rPr>
              <a:t>项目具体测试</a:t>
            </a:r>
            <a:endParaRPr lang="zh-CN" altLang="en-US" sz="2400" spc="300" dirty="0">
              <a:solidFill>
                <a:srgbClr val="2F816F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924425" y="5460365"/>
            <a:ext cx="38862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spc="300" dirty="0">
                <a:solidFill>
                  <a:schemeClr val="bg1">
                    <a:lumMod val="65000"/>
                  </a:schemeClr>
                </a:solidFill>
              </a:rPr>
              <a:t>与</a:t>
            </a:r>
            <a:r>
              <a:rPr lang="en-US" altLang="zh-CN" sz="1600" spc="300" dirty="0">
                <a:solidFill>
                  <a:schemeClr val="bg1">
                    <a:lumMod val="65000"/>
                  </a:schemeClr>
                </a:solidFill>
              </a:rPr>
              <a:t>spring</a:t>
            </a:r>
            <a:r>
              <a:rPr lang="zh-CN" altLang="en-US" sz="1600" spc="300" dirty="0">
                <a:solidFill>
                  <a:schemeClr val="bg1">
                    <a:lumMod val="65000"/>
                  </a:schemeClr>
                </a:solidFill>
              </a:rPr>
              <a:t>项目或者益丰项目</a:t>
            </a:r>
            <a:endParaRPr lang="zh-CN" altLang="en-US" sz="1600" spc="3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085133" y="1449419"/>
            <a:ext cx="174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CONTENT</a:t>
            </a:r>
            <a:endParaRPr lang="zh-CN" altLang="en-US" sz="2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469900" y="317501"/>
            <a:ext cx="2717800" cy="1638300"/>
          </a:xfrm>
          <a:prstGeom prst="rect">
            <a:avLst/>
          </a:prstGeom>
          <a:noFill/>
          <a:ln w="12700">
            <a:solidFill>
              <a:srgbClr val="A6D6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622300" y="469901"/>
            <a:ext cx="2717800" cy="1591988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972984" y="673100"/>
            <a:ext cx="23544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目录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074" name="Picture 2" descr="PNG素材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8044" y="1625225"/>
            <a:ext cx="2411496" cy="439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椭圆 3"/>
          <p:cNvSpPr/>
          <p:nvPr/>
        </p:nvSpPr>
        <p:spPr>
          <a:xfrm>
            <a:off x="3586371" y="3383088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latin typeface="思源宋体" panose="02020700000000000000" pitchFamily="18" charset="-122"/>
                <a:ea typeface="思源宋体" panose="02020700000000000000" pitchFamily="18" charset="-122"/>
              </a:rPr>
              <a:t>1</a:t>
            </a:r>
            <a:endParaRPr lang="zh-CN" altLang="en-US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661535" y="3383280"/>
            <a:ext cx="28695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pc="300" dirty="0">
                <a:solidFill>
                  <a:srgbClr val="2F816F"/>
                </a:solidFill>
              </a:rPr>
              <a:t>初识</a:t>
            </a:r>
            <a:r>
              <a:rPr lang="en-US" altLang="zh-CN" sz="3200" spc="300" dirty="0">
                <a:solidFill>
                  <a:srgbClr val="2F816F"/>
                </a:solidFill>
              </a:rPr>
              <a:t>Junit</a:t>
            </a:r>
            <a:endParaRPr lang="en-US" altLang="zh-CN" sz="3200" spc="300" dirty="0">
              <a:solidFill>
                <a:srgbClr val="2F816F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085133" y="1449419"/>
            <a:ext cx="174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CONTENT</a:t>
            </a:r>
            <a:endParaRPr lang="zh-CN" altLang="en-US" sz="2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056"/>
          <a:stretch>
            <a:fillRect/>
          </a:stretch>
        </p:blipFill>
        <p:spPr>
          <a:xfrm>
            <a:off x="0" y="851207"/>
            <a:ext cx="5956300" cy="491231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898900" y="850900"/>
            <a:ext cx="8237855" cy="5694045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107815" y="1044575"/>
            <a:ext cx="7851775" cy="5077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讲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就需要先了解单元测试。所谓单元测试是测试应用程序的功能是否能够按需要正常运行，并且确保是在开发人员的水平上，单元测试生成图片。单元测试是一个对单一实体（类或方法）的测试。单元测试是每个软件公司提高产品质量、满足客户需求的重要环节。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单元测试是由程序员自己来完成，最终受益的也是程序员自己。可以这么说，程序员有责任编写功能代码，同时也就有责任为自己的代码编写单元测试。执行单元测试，就是为了证明这段代码的行为和我们期望的一致。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其实我们每天都在做单元测试。你写了一个函数，除了极简单的外，总是要执行一下，看看功能是否正常，有时还要想办法输出些数据，如弹出信息窗口什么的，这，也是单元测试，把这种单元测试称为临时单元测试。只进行了临时单元测试的软件，针对代码的测试很不完整，代码覆盖率要超过70%都很困难，未覆盖的代码可能遗留大量的细小的错误，这些错误还会互相影响，当BUG暴露出来的时候难于调试，大幅度提高后期测试和维护成本，也降低了开发商的竞争力。可以说，进行充分的单元测试，是提高软件质量，降低开发成本的必由之路。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419100" y="190500"/>
            <a:ext cx="18415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单元测试意义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056"/>
          <a:stretch>
            <a:fillRect/>
          </a:stretch>
        </p:blipFill>
        <p:spPr>
          <a:xfrm>
            <a:off x="0" y="851207"/>
            <a:ext cx="5956300" cy="491231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898900" y="850900"/>
            <a:ext cx="8237855" cy="5694045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107815" y="1044575"/>
            <a:ext cx="7851775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1.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它是一种验证行为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  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程序中的每一项功能都是需要测试来验证正确性，为以后代码改变功能改变 提供验证保障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2.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它是一种设计行为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  编写单元测试将使我们从调用者观察、思考。特别是先写测试（test-first），迫使我们把程序设计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3.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它是一种编写文档的行为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  单元测试是一种无价的文档，它是展示函数或类如何使用的最佳文档。这份文档是可编译、可运行的，并且它保持最新，永远与代码同步。</a:t>
            </a:r>
            <a:endParaRPr lang="en-US" altLang="zh-CN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4.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它具有回归性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  自动化的单元测试避免了代码出现回归，编写完成之后，可以随时随地的快速运行测试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419100" y="190500"/>
            <a:ext cx="18415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单元测试优点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056"/>
          <a:stretch>
            <a:fillRect/>
          </a:stretch>
        </p:blipFill>
        <p:spPr>
          <a:xfrm>
            <a:off x="0" y="851207"/>
            <a:ext cx="5956300" cy="491231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898900" y="850900"/>
            <a:ext cx="8237855" cy="5824855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107815" y="1044575"/>
            <a:ext cx="7851775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Junit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是一个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Java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编程语言的单元测试的框架。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Junit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在测试驱动的开发方面有很重要的发展，是起源于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Junit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的一个统称为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xUnit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的单元测试框架之一。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的特点：</a:t>
            </a:r>
            <a:endParaRPr 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1.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 是一个开放的资源框架，用于编写和运行测试。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2.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提供注释来识别测试方法。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3.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提供断言来测试预期结果。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4.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提供测试运行来运行测试。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5.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 测试允许你编写代码更快，并能提高质量。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6.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 优雅简洁。没那么复杂，花费时间较少。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7.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 测试可以自动运行并且检查自身结果并提供即时反馈。所以也没有必要人工梳理测试结果的报告。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8.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 测试可以被组织为测试套件，包含测试用例，甚至其他的测试套件。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9.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 在一个条中显示进度。如果运行良好则是绿色；如果运行失败，则变成红色。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10.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跟当前主流框架都兼容，并且如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spring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系列 还做了扩展 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spring-boot-starter-test</a:t>
            </a:r>
            <a:endParaRPr lang="en-US" altLang="zh-CN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当前主要分为 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2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个大版本  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Junit5  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和  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Junit4</a:t>
            </a:r>
            <a:endParaRPr lang="en-US" altLang="zh-CN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官网：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https://junit.org.junit5/ 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以及 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https://junit.org/junit4/</a:t>
            </a:r>
            <a:endParaRPr lang="en-US" altLang="zh-CN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419100" y="190500"/>
            <a:ext cx="18415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</a:t>
            </a:r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特点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469900" y="317501"/>
            <a:ext cx="2717800" cy="1638300"/>
          </a:xfrm>
          <a:prstGeom prst="rect">
            <a:avLst/>
          </a:prstGeom>
          <a:noFill/>
          <a:ln w="12700">
            <a:solidFill>
              <a:srgbClr val="A6D6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622300" y="469901"/>
            <a:ext cx="2717800" cy="1591988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972984" y="673100"/>
            <a:ext cx="23544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目录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074" name="Picture 2" descr="PNG素材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8044" y="1625225"/>
            <a:ext cx="2411496" cy="439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椭圆 3"/>
          <p:cNvSpPr/>
          <p:nvPr/>
        </p:nvSpPr>
        <p:spPr>
          <a:xfrm>
            <a:off x="3586371" y="3383088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思源宋体" panose="02020700000000000000" pitchFamily="18" charset="-122"/>
                <a:ea typeface="思源宋体" panose="02020700000000000000" pitchFamily="18" charset="-122"/>
              </a:rPr>
              <a:t>2</a:t>
            </a:r>
            <a:endParaRPr lang="en-US" altLang="zh-CN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661535" y="3383280"/>
            <a:ext cx="36861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pc="300" dirty="0">
                <a:solidFill>
                  <a:srgbClr val="2F816F"/>
                </a:solidFill>
              </a:rPr>
              <a:t>Junit</a:t>
            </a:r>
            <a:r>
              <a:rPr lang="zh-CN" altLang="en-US" sz="3200" spc="300" dirty="0">
                <a:solidFill>
                  <a:srgbClr val="2F816F"/>
                </a:solidFill>
              </a:rPr>
              <a:t>常用注解</a:t>
            </a:r>
            <a:endParaRPr lang="zh-CN" altLang="en-US" sz="3200" spc="300" dirty="0">
              <a:solidFill>
                <a:srgbClr val="2F816F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085133" y="1449419"/>
            <a:ext cx="174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CONTENT</a:t>
            </a:r>
            <a:endParaRPr lang="zh-CN" altLang="en-US" sz="2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NG素材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7924" y="2514600"/>
            <a:ext cx="1643350" cy="2994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PNG素材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62" y="1422399"/>
            <a:ext cx="2316437" cy="3601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16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419100" y="190500"/>
            <a:ext cx="29521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Junit5 VS Junit4</a:t>
            </a:r>
            <a:endParaRPr lang="en-US" altLang="zh-CN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328795" y="1480185"/>
            <a:ext cx="75482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  <a:p>
            <a:endParaRPr lang="zh-CN" altLang="en-US"/>
          </a:p>
          <a:p>
            <a:endParaRPr lang="en-US" altLang="zh-CN"/>
          </a:p>
        </p:txBody>
      </p:sp>
      <p:sp>
        <p:nvSpPr>
          <p:cNvPr id="15" name="文本框 14"/>
          <p:cNvSpPr txBox="1"/>
          <p:nvPr/>
        </p:nvSpPr>
        <p:spPr>
          <a:xfrm>
            <a:off x="4190365" y="1202055"/>
            <a:ext cx="7964805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相比较</a:t>
            </a:r>
            <a:r>
              <a:rPr lang="en-US" altLang="zh-CN"/>
              <a:t>Junit4 Junit</a:t>
            </a:r>
            <a:r>
              <a:rPr lang="zh-CN" altLang="en-US"/>
              <a:t>对模块进行了拆分，主要由</a:t>
            </a:r>
            <a:r>
              <a:rPr lang="en-US" altLang="zh-CN"/>
              <a:t>3</a:t>
            </a:r>
            <a:r>
              <a:rPr lang="zh-CN" altLang="en-US"/>
              <a:t>个子项目组成 </a:t>
            </a:r>
            <a:r>
              <a:rPr lang="en-US" altLang="zh-CN"/>
              <a:t>Junit Platform</a:t>
            </a:r>
            <a:r>
              <a:rPr lang="zh-CN" altLang="en-US"/>
              <a:t>（定义了</a:t>
            </a:r>
            <a:r>
              <a:rPr lang="en-US" altLang="zh-CN"/>
              <a:t>TestEngine</a:t>
            </a:r>
            <a:r>
              <a:rPr lang="zh-CN" altLang="en-US"/>
              <a:t>用于开发在平台上运行的新测试框架</a:t>
            </a:r>
            <a:r>
              <a:rPr lang="en-US" altLang="zh-CN"/>
              <a:t>API</a:t>
            </a:r>
            <a:r>
              <a:rPr lang="zh-CN" altLang="en-US"/>
              <a:t>）</a:t>
            </a:r>
            <a:r>
              <a:rPr lang="en-US" altLang="zh-CN"/>
              <a:t>,Junit Jupiter(</a:t>
            </a:r>
            <a:r>
              <a:rPr lang="zh-CN" altLang="en-US"/>
              <a:t>所有新的</a:t>
            </a:r>
            <a:r>
              <a:rPr lang="en-US" altLang="zh-CN"/>
              <a:t>junit</a:t>
            </a:r>
            <a:r>
              <a:rPr lang="zh-CN" altLang="en-US"/>
              <a:t>注解和</a:t>
            </a:r>
            <a:r>
              <a:rPr lang="en-US" altLang="zh-CN"/>
              <a:t>TestEngine</a:t>
            </a:r>
            <a:r>
              <a:rPr lang="zh-CN" altLang="en-US"/>
              <a:t>实现</a:t>
            </a:r>
            <a:r>
              <a:rPr lang="en-US" altLang="zh-CN"/>
              <a:t>)</a:t>
            </a:r>
            <a:r>
              <a:rPr lang="zh-CN" altLang="en-US"/>
              <a:t>，</a:t>
            </a:r>
            <a:r>
              <a:rPr lang="en-US" altLang="zh-CN"/>
              <a:t>Junit Vintage(</a:t>
            </a:r>
            <a:r>
              <a:rPr lang="zh-CN" altLang="en-US"/>
              <a:t>兼容运行</a:t>
            </a:r>
            <a:r>
              <a:rPr lang="en-US" altLang="zh-CN"/>
              <a:t>junit4)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最低运行的</a:t>
            </a:r>
            <a:r>
              <a:rPr lang="en-US" altLang="zh-CN"/>
              <a:t>jdk</a:t>
            </a:r>
            <a:r>
              <a:rPr lang="zh-CN" altLang="en-US"/>
              <a:t>版本，</a:t>
            </a:r>
            <a:r>
              <a:rPr lang="en-US" altLang="zh-CN"/>
              <a:t>junit5</a:t>
            </a:r>
            <a:r>
              <a:rPr lang="zh-CN" altLang="en-US"/>
              <a:t>需要运行在</a:t>
            </a:r>
            <a:r>
              <a:rPr lang="en-US" altLang="zh-CN"/>
              <a:t>jdk8</a:t>
            </a:r>
            <a:r>
              <a:rPr lang="zh-CN" altLang="en-US"/>
              <a:t>之上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junit5</a:t>
            </a:r>
            <a:r>
              <a:rPr lang="zh-CN" altLang="en-US"/>
              <a:t>断言 </a:t>
            </a:r>
            <a:r>
              <a:rPr lang="en-US" altLang="zh-CN"/>
              <a:t>Assertions, junit4 </a:t>
            </a:r>
            <a:r>
              <a:rPr lang="zh-CN" altLang="en-US"/>
              <a:t>断言 </a:t>
            </a:r>
            <a:r>
              <a:rPr lang="en-US" altLang="zh-CN"/>
              <a:t>Assert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标记过滤 </a:t>
            </a:r>
            <a:r>
              <a:rPr lang="en-US" altLang="zh-CN"/>
              <a:t>Junit5 @Tag</a:t>
            </a:r>
            <a:r>
              <a:rPr lang="zh-CN" altLang="en-US"/>
              <a:t>， </a:t>
            </a:r>
            <a:r>
              <a:rPr lang="en-US" altLang="zh-CN"/>
              <a:t>Junit4 @Cagegory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测试包 </a:t>
            </a:r>
            <a:r>
              <a:rPr lang="en-US" altLang="zh-CN"/>
              <a:t>Junit5 @Runwith @SelectPackages SelectClass, Junit4 @Suite @RunWith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等等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以下没有特殊说明  均是用的</a:t>
            </a:r>
            <a:r>
              <a:rPr lang="en-US" altLang="zh-CN"/>
              <a:t>Junit5</a:t>
            </a: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NG素材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7924" y="2514600"/>
            <a:ext cx="1643350" cy="2994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PNG素材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62" y="1422399"/>
            <a:ext cx="2316437" cy="3601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16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419100" y="190500"/>
            <a:ext cx="19088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</a:t>
            </a:r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常用注解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328795" y="1480185"/>
            <a:ext cx="75482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  <a:p>
            <a:endParaRPr lang="zh-CN" altLang="en-US"/>
          </a:p>
          <a:p>
            <a:endParaRPr lang="en-US" altLang="zh-CN"/>
          </a:p>
        </p:txBody>
      </p:sp>
      <p:graphicFrame>
        <p:nvGraphicFramePr>
          <p:cNvPr id="9" name="表格 8"/>
          <p:cNvGraphicFramePr/>
          <p:nvPr>
            <p:custDataLst>
              <p:tags r:id="rId3"/>
            </p:custDataLst>
          </p:nvPr>
        </p:nvGraphicFramePr>
        <p:xfrm>
          <a:off x="3982085" y="396875"/>
          <a:ext cx="8242300" cy="6355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7055"/>
                <a:gridCol w="6405245"/>
              </a:tblGrid>
              <a:tr h="558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注解</a:t>
                      </a:r>
                      <a:endParaRPr lang="zh-CN" altLang="en-US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描述</a:t>
                      </a:r>
                      <a:endParaRPr lang="zh-CN" altLang="en-US"/>
                    </a:p>
                  </a:txBody>
                  <a:tcPr anchor="ctr" anchorCtr="0"/>
                </a:tc>
              </a:tr>
              <a:tr h="56197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@Test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表示方法是一种测试方法。 与JUnit 4的@Test注解不同，此注释不会声明任何属性。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  <a:tr h="3403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@BeforeEach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表示方法在每个测试方法运行前都会运行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  <a:tr h="40259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@BeforeAll</a:t>
                      </a:r>
                      <a:endParaRPr lang="zh-CN" altLang="en-US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表示方法在所有测试方法之前运行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  <a:tr h="2349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@AfterEach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表示方法在每个测试方法运行之后都会运行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  <a:tr h="4368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@AfterAll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表示方法在所有测试方法之后运行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  <a:tr h="3568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@ParameterizedTest</a:t>
                      </a:r>
                      <a:endParaRPr lang="zh-CN" altLang="en-US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表示方法是参数化测试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  <a:tr h="47180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@RepeatedTest</a:t>
                      </a:r>
                      <a:endParaRPr lang="zh-CN" altLang="en-US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表示方法是重复测试模板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  <a:tr h="3098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>
                          <a:sym typeface="+mn-ea"/>
                        </a:rPr>
                        <a:t>@TestFactory</a:t>
                      </a:r>
                      <a:endParaRPr lang="zh-CN" altLang="en-US" sz="1600">
                        <a:sym typeface="+mn-ea"/>
                      </a:endParaRPr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表示方法是动态测试的测试工程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  <a:tr h="4013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@Tag</a:t>
                      </a:r>
                      <a:endParaRPr lang="zh-CN" altLang="en-US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用于在类或方法级别声明用于过滤测试的标记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  <a:tr h="2806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@Disabled</a:t>
                      </a:r>
                      <a:endParaRPr lang="zh-CN" altLang="en-US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用于禁用测试类或测试方法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  <a:tr h="41973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@ExtendWith</a:t>
                      </a:r>
                      <a:endParaRPr lang="zh-CN" altLang="en-US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用于注册自定义扩展，该注解可以继承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  <a:tr h="3505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@DisplayName</a:t>
                      </a:r>
                      <a:endParaRPr lang="en-US" altLang="zh-CN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为测试类或者测试方法自定义一个名称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  <a:tr h="472440"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l">
                        <a:buNone/>
                      </a:pPr>
                      <a:endParaRPr lang="zh-CN" altLang="en-US" sz="1600"/>
                    </a:p>
                  </a:txBody>
                  <a:tcPr anchor="ctr" anchorCtr="0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TABLE_BEAUTIFY" val="smartTable{6c327a28-a4ff-487e-ad20-61decf3bc1b2}"/>
</p:tagLst>
</file>

<file path=ppt/tags/tag2.xml><?xml version="1.0" encoding="utf-8"?>
<p:tagLst xmlns:p="http://schemas.openxmlformats.org/presentationml/2006/main">
  <p:tag name="KSO_WM_UNIT_TABLE_BEAUTIFY" val="smartTable{6c327a28-a4ff-487e-ad20-61decf3bc1b2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2987</Words>
  <Application>WPS 演示</Application>
  <PresentationFormat>宽屏</PresentationFormat>
  <Paragraphs>278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3" baseType="lpstr">
      <vt:lpstr>Arial</vt:lpstr>
      <vt:lpstr>方正书宋_GBK</vt:lpstr>
      <vt:lpstr>Wingdings</vt:lpstr>
      <vt:lpstr>思源黑体 CN Light</vt:lpstr>
      <vt:lpstr>冬青黑体简体中文</vt:lpstr>
      <vt:lpstr>思源宋体</vt:lpstr>
      <vt:lpstr>宋体-简</vt:lpstr>
      <vt:lpstr>等线</vt:lpstr>
      <vt:lpstr>汉仪中等线KW</vt:lpstr>
      <vt:lpstr>微软雅黑</vt:lpstr>
      <vt:lpstr>汉仪旗黑</vt:lpstr>
      <vt:lpstr>宋体</vt:lpstr>
      <vt:lpstr>Arial Unicode MS</vt:lpstr>
      <vt:lpstr>等线 Light</vt:lpstr>
      <vt:lpstr>Calibri</vt:lpstr>
      <vt:lpstr>Helvetica Neue</vt:lpstr>
      <vt:lpstr>汉仪书宋二KW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workoss</cp:lastModifiedBy>
  <cp:revision>50</cp:revision>
  <dcterms:created xsi:type="dcterms:W3CDTF">2020-08-24T03:56:37Z</dcterms:created>
  <dcterms:modified xsi:type="dcterms:W3CDTF">2020-08-24T03:56:37Z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2052-2.5.0.4070</vt:lpwstr>
  </property>
</Properties>
</file>

<file path=docProps/thumbnail.jpeg>
</file>